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2"/>
  </p:notesMasterIdLst>
  <p:sldIdLst>
    <p:sldId id="256" r:id="rId2"/>
    <p:sldId id="260" r:id="rId3"/>
    <p:sldId id="261" r:id="rId4"/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0A117-7477-472B-978A-3771E7F6F9BA}" type="datetimeFigureOut">
              <a:rPr lang="en-US" smtClean="0"/>
              <a:t>4/26/24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D0AF1-4133-4CB8-9230-D3D09BE1F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487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732E-9C58-4A47-8C1F-375EE8E6CA97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DBAD-014A-421B-9B1C-3D9B2CB683F2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66F7-647A-48FC-ABE7-ECA650F86829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1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6537-590C-47F7-9741-C2342DF4063B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7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B74E8-D114-47EC-9D61-61AA4D6DAF9D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11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8BC9-710A-485E-9439-34C0C849442E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1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CC6DA-441A-4F92-ABE3-EA81808C079B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71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788F9-5D01-4BD8-A1C6-9EAB3F6C154A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1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7AD3-E931-4E7A-BDFB-6EBB68DFC253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7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4225-0BA5-44F4-B117-989A24A16778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D9044-880F-42F7-B674-9C7972942EE3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06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C917C-5954-41F2-9001-28555F2C298A}" type="datetime1">
              <a:rPr lang="en-US" smtClean="0"/>
              <a:t>4/26/24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60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1.docx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rgbClr val="FBA00E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349584-FF77-8F55-29AB-7954A0D6B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061" y="762538"/>
            <a:ext cx="5649349" cy="319986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800" dirty="0">
                <a:solidFill>
                  <a:srgbClr val="FBF9F6"/>
                </a:solidFill>
                <a:latin typeface="Arial Black" panose="020B0A04020102020204" pitchFamily="34" charset="0"/>
              </a:rPr>
              <a:t>DISTRICT ASSEMBLY 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1F821-4FF4-6A24-07D3-B2688EB10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2061" y="4312561"/>
            <a:ext cx="5649349" cy="1687815"/>
          </a:xfrm>
        </p:spPr>
        <p:txBody>
          <a:bodyPr anchor="t">
            <a:normAutofit/>
          </a:bodyPr>
          <a:lstStyle/>
          <a:p>
            <a:r>
              <a:rPr lang="en-US" sz="3600" dirty="0">
                <a:solidFill>
                  <a:srgbClr val="FBF9F6"/>
                </a:solidFill>
                <a:latin typeface="Arial Black" panose="020B0A04020102020204" pitchFamily="34" charset="0"/>
              </a:rPr>
              <a:t>TREASURER PRESENTATION</a:t>
            </a:r>
          </a:p>
        </p:txBody>
      </p:sp>
      <p:pic>
        <p:nvPicPr>
          <p:cNvPr id="4" name="Picture 3" descr="2024-2025 Theme logo - EN">
            <a:extLst>
              <a:ext uri="{FF2B5EF4-FFF2-40B4-BE49-F238E27FC236}">
                <a16:creationId xmlns:a16="http://schemas.microsoft.com/office/drawing/2014/main" id="{01355FCD-69C8-D768-AE5D-32A3CC0D0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88" y="2430341"/>
            <a:ext cx="3368969" cy="1997317"/>
          </a:xfrm>
          <a:prstGeom prst="rect">
            <a:avLst/>
          </a:prstGeom>
          <a:noFill/>
        </p:spPr>
      </p:pic>
      <p:sp>
        <p:nvSpPr>
          <p:cNvPr id="26" name="Rectangle 6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27432"/>
          </a:xfrm>
          <a:custGeom>
            <a:avLst/>
            <a:gdLst>
              <a:gd name="connsiteX0" fmla="*/ 0 w 5303520"/>
              <a:gd name="connsiteY0" fmla="*/ 0 h 27432"/>
              <a:gd name="connsiteX1" fmla="*/ 556870 w 5303520"/>
              <a:gd name="connsiteY1" fmla="*/ 0 h 27432"/>
              <a:gd name="connsiteX2" fmla="*/ 1272845 w 5303520"/>
              <a:gd name="connsiteY2" fmla="*/ 0 h 27432"/>
              <a:gd name="connsiteX3" fmla="*/ 1882750 w 5303520"/>
              <a:gd name="connsiteY3" fmla="*/ 0 h 27432"/>
              <a:gd name="connsiteX4" fmla="*/ 2439619 w 5303520"/>
              <a:gd name="connsiteY4" fmla="*/ 0 h 27432"/>
              <a:gd name="connsiteX5" fmla="*/ 3155594 w 5303520"/>
              <a:gd name="connsiteY5" fmla="*/ 0 h 27432"/>
              <a:gd name="connsiteX6" fmla="*/ 3818534 w 5303520"/>
              <a:gd name="connsiteY6" fmla="*/ 0 h 27432"/>
              <a:gd name="connsiteX7" fmla="*/ 4481474 w 5303520"/>
              <a:gd name="connsiteY7" fmla="*/ 0 h 27432"/>
              <a:gd name="connsiteX8" fmla="*/ 5303520 w 5303520"/>
              <a:gd name="connsiteY8" fmla="*/ 0 h 27432"/>
              <a:gd name="connsiteX9" fmla="*/ 5303520 w 5303520"/>
              <a:gd name="connsiteY9" fmla="*/ 27432 h 27432"/>
              <a:gd name="connsiteX10" fmla="*/ 4746650 w 5303520"/>
              <a:gd name="connsiteY10" fmla="*/ 27432 h 27432"/>
              <a:gd name="connsiteX11" fmla="*/ 4242816 w 5303520"/>
              <a:gd name="connsiteY11" fmla="*/ 27432 h 27432"/>
              <a:gd name="connsiteX12" fmla="*/ 3526841 w 5303520"/>
              <a:gd name="connsiteY12" fmla="*/ 27432 h 27432"/>
              <a:gd name="connsiteX13" fmla="*/ 2969971 w 5303520"/>
              <a:gd name="connsiteY13" fmla="*/ 27432 h 27432"/>
              <a:gd name="connsiteX14" fmla="*/ 2253996 w 5303520"/>
              <a:gd name="connsiteY14" fmla="*/ 27432 h 27432"/>
              <a:gd name="connsiteX15" fmla="*/ 1484986 w 5303520"/>
              <a:gd name="connsiteY15" fmla="*/ 27432 h 27432"/>
              <a:gd name="connsiteX16" fmla="*/ 875081 w 5303520"/>
              <a:gd name="connsiteY16" fmla="*/ 27432 h 27432"/>
              <a:gd name="connsiteX17" fmla="*/ 0 w 5303520"/>
              <a:gd name="connsiteY17" fmla="*/ 27432 h 27432"/>
              <a:gd name="connsiteX18" fmla="*/ 0 w 5303520"/>
              <a:gd name="connsiteY1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27432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3593" y="13343"/>
                  <a:pt x="5303797" y="14402"/>
                  <a:pt x="5303520" y="27432"/>
                </a:cubicBezTo>
                <a:cubicBezTo>
                  <a:pt x="5132450" y="9645"/>
                  <a:pt x="4953391" y="27858"/>
                  <a:pt x="4746650" y="27432"/>
                </a:cubicBezTo>
                <a:cubicBezTo>
                  <a:pt x="4539909" y="27007"/>
                  <a:pt x="4361261" y="16312"/>
                  <a:pt x="4242816" y="27432"/>
                </a:cubicBezTo>
                <a:cubicBezTo>
                  <a:pt x="4124371" y="38552"/>
                  <a:pt x="3754907" y="30170"/>
                  <a:pt x="3526841" y="27432"/>
                </a:cubicBezTo>
                <a:cubicBezTo>
                  <a:pt x="3298775" y="24694"/>
                  <a:pt x="3164473" y="13057"/>
                  <a:pt x="2969971" y="27432"/>
                </a:cubicBezTo>
                <a:cubicBezTo>
                  <a:pt x="2775469" y="41808"/>
                  <a:pt x="2608536" y="11194"/>
                  <a:pt x="2253996" y="27432"/>
                </a:cubicBezTo>
                <a:cubicBezTo>
                  <a:pt x="1899456" y="43670"/>
                  <a:pt x="1752044" y="37933"/>
                  <a:pt x="1484986" y="27432"/>
                </a:cubicBezTo>
                <a:cubicBezTo>
                  <a:pt x="1217928" y="16932"/>
                  <a:pt x="1060609" y="4360"/>
                  <a:pt x="875081" y="27432"/>
                </a:cubicBezTo>
                <a:cubicBezTo>
                  <a:pt x="689553" y="50504"/>
                  <a:pt x="188846" y="34372"/>
                  <a:pt x="0" y="27432"/>
                </a:cubicBezTo>
                <a:cubicBezTo>
                  <a:pt x="-1027" y="16774"/>
                  <a:pt x="589" y="8401"/>
                  <a:pt x="0" y="0"/>
                </a:cubicBezTo>
                <a:close/>
              </a:path>
              <a:path w="5303520" h="27432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3295" y="13080"/>
                  <a:pt x="5304172" y="14823"/>
                  <a:pt x="5303520" y="27432"/>
                </a:cubicBezTo>
                <a:cubicBezTo>
                  <a:pt x="5082751" y="27600"/>
                  <a:pt x="4993374" y="33244"/>
                  <a:pt x="4746650" y="27432"/>
                </a:cubicBezTo>
                <a:cubicBezTo>
                  <a:pt x="4499926" y="21621"/>
                  <a:pt x="4368648" y="1957"/>
                  <a:pt x="4083710" y="27432"/>
                </a:cubicBezTo>
                <a:cubicBezTo>
                  <a:pt x="3798772" y="52907"/>
                  <a:pt x="3729434" y="14645"/>
                  <a:pt x="3473806" y="27432"/>
                </a:cubicBezTo>
                <a:cubicBezTo>
                  <a:pt x="3218178" y="40219"/>
                  <a:pt x="3056855" y="39147"/>
                  <a:pt x="2704795" y="27432"/>
                </a:cubicBezTo>
                <a:cubicBezTo>
                  <a:pt x="2352735" y="15717"/>
                  <a:pt x="2319447" y="38401"/>
                  <a:pt x="1935785" y="27432"/>
                </a:cubicBezTo>
                <a:cubicBezTo>
                  <a:pt x="1552123" y="16464"/>
                  <a:pt x="1532619" y="8678"/>
                  <a:pt x="1378915" y="27432"/>
                </a:cubicBezTo>
                <a:cubicBezTo>
                  <a:pt x="1225211" y="46187"/>
                  <a:pt x="1038692" y="43452"/>
                  <a:pt x="715975" y="27432"/>
                </a:cubicBezTo>
                <a:cubicBezTo>
                  <a:pt x="393258" y="11412"/>
                  <a:pt x="303768" y="36088"/>
                  <a:pt x="0" y="27432"/>
                </a:cubicBezTo>
                <a:cubicBezTo>
                  <a:pt x="151" y="17585"/>
                  <a:pt x="-198" y="13251"/>
                  <a:pt x="0" y="0"/>
                </a:cubicBezTo>
                <a:close/>
              </a:path>
            </a:pathLst>
          </a:custGeom>
          <a:solidFill>
            <a:srgbClr val="FBF9F6"/>
          </a:solidFill>
          <a:ln w="41275" cap="rnd">
            <a:solidFill>
              <a:srgbClr val="FBF9F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CF2F8-A80E-9570-0D9C-726E7F50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85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EF003B7-A24F-41AC-5BBE-9AB60920B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3177202"/>
              </p:ext>
            </p:extLst>
          </p:nvPr>
        </p:nvGraphicFramePr>
        <p:xfrm>
          <a:off x="4004187" y="162232"/>
          <a:ext cx="4498258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900540" imgH="7262767" progId="Excel.Sheet.12">
                  <p:embed/>
                </p:oleObj>
              </mc:Choice>
              <mc:Fallback>
                <p:oleObj name="Worksheet" r:id="rId2" imgW="3900540" imgH="726276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04187" y="162232"/>
                        <a:ext cx="4498258" cy="662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1AC31A-B629-1C22-CA41-6CE8D20E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36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3F2E7D-AFCC-22D9-88E6-7A3DBDD1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CFF48B5-DC0A-7C3C-B683-CA9E08196A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678240"/>
              </p:ext>
            </p:extLst>
          </p:nvPr>
        </p:nvGraphicFramePr>
        <p:xfrm>
          <a:off x="3581401" y="147484"/>
          <a:ext cx="5029199" cy="6415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67304" imgH="5762411" progId="Excel.Sheet.12">
                  <p:embed/>
                </p:oleObj>
              </mc:Choice>
              <mc:Fallback>
                <p:oleObj name="Worksheet" r:id="rId2" imgW="3367304" imgH="576241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81401" y="147484"/>
                        <a:ext cx="5029199" cy="64155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8956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0A3BE2-140F-871E-DFA7-4BE6AC013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98B5C1-1ADB-CA46-4537-9FB6A1463A51}"/>
              </a:ext>
            </a:extLst>
          </p:cNvPr>
          <p:cNvSpPr txBox="1"/>
          <p:nvPr/>
        </p:nvSpPr>
        <p:spPr>
          <a:xfrm>
            <a:off x="766915" y="803787"/>
            <a:ext cx="1086218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Getting Started for 2024/2025 Year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Establish a working budget have ready for day one of new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Work with the PE, President during fourth quarter of fiscal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Establish Chart of Accounts if using an accounting software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Reference previous budgets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Present to Board for approval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Review with Membership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Member dues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Invoice terms – quarterly, semi yearly of yearly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No standard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Dues – include lunch cost?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What are the lunch cost?  Facility rental cost?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Use accounting software or Excel templates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Email and save postage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Rotary can be an expensive club to belong to – contain cost when possible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6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D4D86D-E061-D3C0-4072-21513EA6B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9D94110-AD82-53D6-F429-6E562B0519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331699"/>
              </p:ext>
            </p:extLst>
          </p:nvPr>
        </p:nvGraphicFramePr>
        <p:xfrm>
          <a:off x="3657600" y="719138"/>
          <a:ext cx="4689987" cy="600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891290" imgH="11358619" progId="Excel.Sheet.12">
                  <p:embed/>
                </p:oleObj>
              </mc:Choice>
              <mc:Fallback>
                <p:oleObj name="Worksheet" r:id="rId2" imgW="7891290" imgH="113586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57600" y="719138"/>
                        <a:ext cx="4689987" cy="6002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993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831D5-CD48-8339-3AFE-81B920D4C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F09B110-319D-59CE-F76E-E954A28B63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5497"/>
              </p:ext>
            </p:extLst>
          </p:nvPr>
        </p:nvGraphicFramePr>
        <p:xfrm>
          <a:off x="3841954" y="1194620"/>
          <a:ext cx="4768645" cy="5036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914254" imgH="3771477" progId="Acrobat.Document.DC">
                  <p:embed/>
                </p:oleObj>
              </mc:Choice>
              <mc:Fallback>
                <p:oleObj name="Acrobat Document" r:id="rId2" imgW="2914254" imgH="377147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41954" y="1194620"/>
                        <a:ext cx="4768645" cy="5036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2560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753858-A11C-CB7E-4F43-2E8F240F4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04437DB-8892-313B-4C40-5483C82B62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902135"/>
              </p:ext>
            </p:extLst>
          </p:nvPr>
        </p:nvGraphicFramePr>
        <p:xfrm>
          <a:off x="2544097" y="501445"/>
          <a:ext cx="7698658" cy="6304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71742" imgH="2914346" progId="Acrobat.Document.DC">
                  <p:embed/>
                </p:oleObj>
              </mc:Choice>
              <mc:Fallback>
                <p:oleObj name="Acrobat Document" r:id="rId2" imgW="3771742" imgH="291434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44097" y="501445"/>
                        <a:ext cx="7698658" cy="6304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8004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792A3A-16C2-7023-FDE6-F79F3D277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BBD0967-4011-D405-8ACC-B34DF933F3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672897"/>
              </p:ext>
            </p:extLst>
          </p:nvPr>
        </p:nvGraphicFramePr>
        <p:xfrm>
          <a:off x="3333135" y="136526"/>
          <a:ext cx="5493775" cy="7001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914254" imgH="3771477" progId="Acrobat.Document.DC">
                  <p:embed/>
                </p:oleObj>
              </mc:Choice>
              <mc:Fallback>
                <p:oleObj name="Acrobat Document" r:id="rId2" imgW="2914254" imgH="377147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33135" y="136526"/>
                        <a:ext cx="5493775" cy="7001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587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480371-DCAB-1E0C-BA0C-A220663CA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17</a:t>
            </a:fld>
            <a:endParaRPr lang="en-US" dirty="0"/>
          </a:p>
        </p:txBody>
      </p:sp>
      <p:pic>
        <p:nvPicPr>
          <p:cNvPr id="3" name="Picture 2" descr="2024-2025 Theme logo - EN">
            <a:extLst>
              <a:ext uri="{FF2B5EF4-FFF2-40B4-BE49-F238E27FC236}">
                <a16:creationId xmlns:a16="http://schemas.microsoft.com/office/drawing/2014/main" id="{C1095D69-79F2-3DF1-2049-BE5764E4E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90" y="229863"/>
            <a:ext cx="2761266" cy="15915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73C039-9B52-0B85-1B68-9A7088C3E089}"/>
              </a:ext>
            </a:extLst>
          </p:cNvPr>
          <p:cNvSpPr txBox="1"/>
          <p:nvPr/>
        </p:nvSpPr>
        <p:spPr>
          <a:xfrm>
            <a:off x="243347" y="2462981"/>
            <a:ext cx="110244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Money Collect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Check, cash, credit card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No cost to check or cash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Credit card payment method will typically cost 2.5%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Improves member payment options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Payments are sent directly to bank account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Variety of CC payment systems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Square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Portable unit or through phone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Provides transaction information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Provide transaction receipts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Easy for other members to utilize</a:t>
            </a:r>
          </a:p>
        </p:txBody>
      </p:sp>
    </p:spTree>
    <p:extLst>
      <p:ext uri="{BB962C8B-B14F-4D97-AF65-F5344CB8AC3E}">
        <p14:creationId xmlns:p14="http://schemas.microsoft.com/office/powerpoint/2010/main" val="958961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2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876B07-1EB6-6FE1-CF28-0C2AF88D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F0DC73-F7DD-C086-D73D-0B6E30FAB6CA}"/>
              </a:ext>
            </a:extLst>
          </p:cNvPr>
          <p:cNvSpPr txBox="1"/>
          <p:nvPr/>
        </p:nvSpPr>
        <p:spPr>
          <a:xfrm>
            <a:off x="766916" y="1025013"/>
            <a:ext cx="1027962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Final Thoughts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Federal taxes – nonprofits due 90 days after close of fiscal year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Gross receipts are under $50,000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Black" panose="020B0A04020102020204" pitchFamily="34" charset="0"/>
              </a:rPr>
              <a:t>990N</a:t>
            </a:r>
            <a:r>
              <a:rPr lang="en-US" sz="2000" dirty="0">
                <a:latin typeface="Arial Black" panose="020B0A04020102020204" pitchFamily="34" charset="0"/>
              </a:rPr>
              <a:t> tax form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Gross receipts are over $50,000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Black" panose="020B0A04020102020204" pitchFamily="34" charset="0"/>
              </a:rPr>
              <a:t>990EZ</a:t>
            </a:r>
            <a:r>
              <a:rPr lang="en-US" sz="2000" dirty="0">
                <a:latin typeface="Arial Black" panose="020B0A04020102020204" pitchFamily="34" charset="0"/>
              </a:rPr>
              <a:t> tax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Michigan tax information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LARA Online Corporate Filing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Sent by the state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Update officers of the club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$20.00 cost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Retain records for 3 years from date of filing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Accounting system – cash basis or </a:t>
            </a:r>
            <a:r>
              <a:rPr lang="en-US" sz="2000">
                <a:latin typeface="Arial Black" panose="020B0A04020102020204" pitchFamily="34" charset="0"/>
              </a:rPr>
              <a:t>accrual basis</a:t>
            </a:r>
            <a:endParaRPr lang="en-US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098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66CC8D-9016-596B-5CFA-7EE0E5F7E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9DCABC-EFCD-775D-55DC-E13F0AFFB2B6}"/>
              </a:ext>
            </a:extLst>
          </p:cNvPr>
          <p:cNvSpPr txBox="1"/>
          <p:nvPr/>
        </p:nvSpPr>
        <p:spPr>
          <a:xfrm>
            <a:off x="494070" y="833284"/>
            <a:ext cx="104123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Final Thoughts Some More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Back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Operating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Back up online or offline hard drive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Seagate hard drive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Treasurer files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Google drive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Google provides inexpensive back up with unlimited data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Accessible from </a:t>
            </a:r>
            <a:r>
              <a:rPr lang="en-US" sz="2000" dirty="0" err="1">
                <a:latin typeface="Arial Black" panose="020B0A04020102020204" pitchFamily="34" charset="0"/>
              </a:rPr>
              <a:t>anyhere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Limit access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Audit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Understand club requirements are – bylaws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Plan your departure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Provide full disclosure upon exiting Treasurer 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Ask for assistance if not clear on a process – myrotary.org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</p:txBody>
      </p:sp>
      <p:pic>
        <p:nvPicPr>
          <p:cNvPr id="4" name="Picture 3" descr="2024-2025 Theme logo - EN">
            <a:extLst>
              <a:ext uri="{FF2B5EF4-FFF2-40B4-BE49-F238E27FC236}">
                <a16:creationId xmlns:a16="http://schemas.microsoft.com/office/drawing/2014/main" id="{30A26739-37C9-5176-1285-D18D923AA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118" y="82517"/>
            <a:ext cx="3579830" cy="20633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060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4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FBA00E"/>
          </a:solidFill>
          <a:ln w="38100" cap="rnd">
            <a:solidFill>
              <a:srgbClr val="FBA00E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9C808F-F371-9B2A-637C-968B1DAF4B0F}"/>
              </a:ext>
            </a:extLst>
          </p:cNvPr>
          <p:cNvSpPr txBox="1"/>
          <p:nvPr/>
        </p:nvSpPr>
        <p:spPr>
          <a:xfrm>
            <a:off x="4771103" y="2093438"/>
            <a:ext cx="6848403" cy="4114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Al Hodge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Saline Rotary Club #3003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Club Treasurer Since 2017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District 6380 Treasurer 2023/2024        Year and 2024/2025 Year</a:t>
            </a:r>
          </a:p>
        </p:txBody>
      </p:sp>
      <p:pic>
        <p:nvPicPr>
          <p:cNvPr id="5" name="Picture 4" descr="2024-2025 Theme logo - EN">
            <a:extLst>
              <a:ext uri="{FF2B5EF4-FFF2-40B4-BE49-F238E27FC236}">
                <a16:creationId xmlns:a16="http://schemas.microsoft.com/office/drawing/2014/main" id="{3F7A6E38-5877-82EA-E7F5-D1F13824A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368" y="2638424"/>
            <a:ext cx="3126658" cy="289959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97761-6470-70A2-D8BF-00485629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557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C9A4A9-9048-4B45-052D-C41A5C588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EFAA54-7601-BEAE-0ECD-8B6CC99407E0}"/>
              </a:ext>
            </a:extLst>
          </p:cNvPr>
          <p:cNvSpPr txBox="1"/>
          <p:nvPr/>
        </p:nvSpPr>
        <p:spPr>
          <a:xfrm>
            <a:off x="414068" y="212785"/>
            <a:ext cx="1177793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Club Treasurer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Busy position – stay on top of things – don’t wait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Protect the books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Groom an assistant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Ethics are required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Keep in mind you may well be the first-person Rotarians meet when coming to a meeting.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algn="ctr"/>
            <a:r>
              <a:rPr lang="en-US" sz="2400" dirty="0">
                <a:latin typeface="Arial Black" panose="020B0A04020102020204" pitchFamily="34" charset="0"/>
              </a:rPr>
              <a:t>THANK YOU FOR BEING THE TREASURER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</p:txBody>
      </p:sp>
      <p:pic>
        <p:nvPicPr>
          <p:cNvPr id="4" name="Picture 3" descr="2024-2025 Theme logo - EN">
            <a:extLst>
              <a:ext uri="{FF2B5EF4-FFF2-40B4-BE49-F238E27FC236}">
                <a16:creationId xmlns:a16="http://schemas.microsoft.com/office/drawing/2014/main" id="{E4E8ECFB-5A18-3665-1F41-66DD18FC4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62" y="4800600"/>
            <a:ext cx="3067094" cy="1767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282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9CD066-C469-EF96-E665-72CD302676F4}"/>
              </a:ext>
            </a:extLst>
          </p:cNvPr>
          <p:cNvSpPr txBox="1"/>
          <p:nvPr/>
        </p:nvSpPr>
        <p:spPr>
          <a:xfrm>
            <a:off x="661358" y="724619"/>
            <a:ext cx="1147313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Club Treasurer – One way or another, everything flows through the Treasurer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Club Treasurer Position Description  - to keep your club healthy through good financial management 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Where to start?  Get the house in Order!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Every June and December update your Rotary Club Runner               account</a:t>
            </a:r>
          </a:p>
          <a:p>
            <a:pPr lvl="1"/>
            <a:endParaRPr lang="en-US" sz="2400" dirty="0">
              <a:latin typeface="Arial Black" panose="020B0A040201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Need an accurate count of active members</a:t>
            </a:r>
          </a:p>
          <a:p>
            <a:pPr lvl="1"/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        Officers listed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		President and Treasurer positions updated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			emails updated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9B615-60A0-871D-5AD3-E364B52E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75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accent2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46B279-0B87-797B-004D-C2D57576E32C}"/>
              </a:ext>
            </a:extLst>
          </p:cNvPr>
          <p:cNvSpPr txBox="1"/>
          <p:nvPr/>
        </p:nvSpPr>
        <p:spPr>
          <a:xfrm>
            <a:off x="907026" y="848032"/>
            <a:ext cx="10795819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Fixed Expenses – every July and January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District Dues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July $23.00 per member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$275.00 PETS charge per club</a:t>
            </a:r>
          </a:p>
          <a:p>
            <a:pPr lvl="1"/>
            <a:endParaRPr lang="en-US" sz="2000" dirty="0">
              <a:latin typeface="Arial Black" panose="020B0A040201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January $23.00 per member</a:t>
            </a:r>
          </a:p>
          <a:p>
            <a:pPr lvl="1"/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Rotary International Dues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July and January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$37.50 per member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$10.00 per member for misc’l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Club Runner Yearly Dues – January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Varying scale based upon membership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Saline paid $504.00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$42.00 per month for 31 – 40 members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Don’t screw with the system – pay within 30 days of invoice.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280AD-2A4A-E86F-81D7-AFA85269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12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5000"/>
                <a:lumOff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-2025 Theme logo - EN">
            <a:extLst>
              <a:ext uri="{FF2B5EF4-FFF2-40B4-BE49-F238E27FC236}">
                <a16:creationId xmlns:a16="http://schemas.microsoft.com/office/drawing/2014/main" id="{113E5DDE-18D1-E68E-CF37-51722AF96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955" y="479323"/>
            <a:ext cx="2799556" cy="14527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11574E-60CE-2D91-8EA9-FCC70840173B}"/>
              </a:ext>
            </a:extLst>
          </p:cNvPr>
          <p:cNvSpPr txBox="1"/>
          <p:nvPr/>
        </p:nvSpPr>
        <p:spPr>
          <a:xfrm>
            <a:off x="678426" y="1873045"/>
            <a:ext cx="1036124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Operating System</a:t>
            </a:r>
          </a:p>
          <a:p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Up to the individual club to determine what operating system to utilize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Variety of systems available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QuickBooks most dominate – owned by Intuit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2025 last year for Desktop version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Goal is to move to Online version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Yearly subscription requirement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Use Excel for clubs in the 30 – 50 range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Service provider Tech Soup – sell software and hardware at reduced prices to Non-Profits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What ever system make sure multiple registers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 Black" panose="020B0A04020102020204" pitchFamily="34" charset="0"/>
              </a:rPr>
              <a:t>Backup constantly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C43685-A1DA-2F47-D0E3-173CD1EBC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842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0F3558-7A04-CEE7-AF53-BD0790C07372}"/>
              </a:ext>
            </a:extLst>
          </p:cNvPr>
          <p:cNvSpPr txBox="1"/>
          <p:nvPr/>
        </p:nvSpPr>
        <p:spPr>
          <a:xfrm>
            <a:off x="517422" y="707922"/>
            <a:ext cx="11157155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Banking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Have at least two bank accounts/registers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General operating account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501 C3 Foundation/nonprofit account</a:t>
            </a:r>
          </a:p>
          <a:p>
            <a:pPr lvl="1"/>
            <a:endParaRPr lang="en-US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Ensure Treasurer and one other Rotarian are signatures on the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Obtain bank debit cards for both accounts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Treasurer and other signature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Set limits for use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Reconcile monthly registers to the bank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Donations to Foundation account require a receipt for possible tax deductions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E2277-1B7A-25AA-9FDB-49E5075B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7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64B5F76-7B0A-AA34-DB41-382C4AED72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117195"/>
              </p:ext>
            </p:extLst>
          </p:nvPr>
        </p:nvGraphicFramePr>
        <p:xfrm>
          <a:off x="2033588" y="714375"/>
          <a:ext cx="8123237" cy="542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123808" imgH="5427394" progId="Word.Document.12">
                  <p:embed/>
                </p:oleObj>
              </mc:Choice>
              <mc:Fallback>
                <p:oleObj name="Document" r:id="rId2" imgW="8123808" imgH="54273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33588" y="714375"/>
                        <a:ext cx="8123237" cy="542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143042B-9538-030E-E106-3FF6F462C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103018"/>
              </p:ext>
            </p:extLst>
          </p:nvPr>
        </p:nvGraphicFramePr>
        <p:xfrm>
          <a:off x="2374490" y="250723"/>
          <a:ext cx="6548284" cy="6469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6857129" imgH="8560497" progId="Word.Document.12">
                  <p:embed/>
                </p:oleObj>
              </mc:Choice>
              <mc:Fallback>
                <p:oleObj name="Document" r:id="rId4" imgW="6857129" imgH="856049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74490" y="250723"/>
                        <a:ext cx="6548284" cy="64697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091F0-BA5A-01C5-CE96-D583EE5B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21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4-2025 Theme logo - EN">
            <a:extLst>
              <a:ext uri="{FF2B5EF4-FFF2-40B4-BE49-F238E27FC236}">
                <a16:creationId xmlns:a16="http://schemas.microsoft.com/office/drawing/2014/main" id="{A4A0E0C1-9D2C-8E41-7877-8E2C417C3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06" y="191729"/>
            <a:ext cx="2766330" cy="15928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7F9CC1-5140-E567-9D46-0E4850A4837E}"/>
              </a:ext>
            </a:extLst>
          </p:cNvPr>
          <p:cNvSpPr txBox="1"/>
          <p:nvPr/>
        </p:nvSpPr>
        <p:spPr>
          <a:xfrm>
            <a:off x="435078" y="2367116"/>
            <a:ext cx="11046542" cy="4708981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Reports To Provide – Monthly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Have the agreement with the Board and Club President 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Profit/Loss or Income Statement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Accounts Receivable – Dues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Budget vs Actual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Balance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Ensure the recipients know and understand these reports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Present at Board meeting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Present Summary to Club members at Club Assembly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 Black" panose="020B0A04020102020204" pitchFamily="34" charset="0"/>
              </a:rPr>
              <a:t>RD 6380 nor Rotary International do not require financial copies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B2374-EB51-D7BF-CA5B-C922FCF0D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83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3A1B736-B19C-BB63-3BC7-BDC299396B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167478"/>
              </p:ext>
            </p:extLst>
          </p:nvPr>
        </p:nvGraphicFramePr>
        <p:xfrm>
          <a:off x="3429000" y="324465"/>
          <a:ext cx="5633884" cy="6363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914560" imgH="3772080" progId="Acrobat.Document.DC">
                  <p:embed/>
                </p:oleObj>
              </mc:Choice>
              <mc:Fallback>
                <p:oleObj name="Acrobat Document" r:id="rId2" imgW="2914560" imgH="377208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29000" y="324465"/>
                        <a:ext cx="5633884" cy="6363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492A33-6089-6E09-5843-DEC4FF756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749873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725</Words>
  <Application>Microsoft Macintosh PowerPoint</Application>
  <PresentationFormat>Widescreen</PresentationFormat>
  <Paragraphs>188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Arial</vt:lpstr>
      <vt:lpstr>Arial Black</vt:lpstr>
      <vt:lpstr>Modern Love</vt:lpstr>
      <vt:lpstr>The Hand</vt:lpstr>
      <vt:lpstr>SketchyVTI</vt:lpstr>
      <vt:lpstr>Document</vt:lpstr>
      <vt:lpstr>Acrobat Document</vt:lpstr>
      <vt:lpstr>Worksheet</vt:lpstr>
      <vt:lpstr>DISTRICT ASSEMBLY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ASSEMBLY 2024</dc:title>
  <dc:creator>Al Hodge</dc:creator>
  <cp:lastModifiedBy>SD Hatcher</cp:lastModifiedBy>
  <cp:revision>34</cp:revision>
  <dcterms:created xsi:type="dcterms:W3CDTF">2024-04-07T15:31:37Z</dcterms:created>
  <dcterms:modified xsi:type="dcterms:W3CDTF">2024-04-26T14:45:28Z</dcterms:modified>
</cp:coreProperties>
</file>